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61" r:id="rId3"/>
    <p:sldId id="431" r:id="rId4"/>
    <p:sldId id="398" r:id="rId5"/>
    <p:sldId id="404" r:id="rId6"/>
    <p:sldId id="405" r:id="rId7"/>
    <p:sldId id="435" r:id="rId8"/>
    <p:sldId id="432" r:id="rId9"/>
    <p:sldId id="412" r:id="rId10"/>
    <p:sldId id="418" r:id="rId11"/>
    <p:sldId id="423" r:id="rId12"/>
    <p:sldId id="436" r:id="rId13"/>
    <p:sldId id="429" r:id="rId14"/>
    <p:sldId id="428" r:id="rId15"/>
    <p:sldId id="424" r:id="rId16"/>
    <p:sldId id="430" r:id="rId17"/>
    <p:sldId id="281" r:id="rId18"/>
  </p:sldIdLst>
  <p:sldSz cx="12192000" cy="6858000"/>
  <p:notesSz cx="9236075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453190-BB98-4A33-AE26-0FFE10299A26}">
          <p14:sldIdLst>
            <p14:sldId id="261"/>
            <p14:sldId id="431"/>
            <p14:sldId id="398"/>
            <p14:sldId id="404"/>
            <p14:sldId id="405"/>
            <p14:sldId id="435"/>
            <p14:sldId id="432"/>
            <p14:sldId id="412"/>
            <p14:sldId id="418"/>
            <p14:sldId id="423"/>
            <p14:sldId id="436"/>
            <p14:sldId id="429"/>
            <p14:sldId id="428"/>
            <p14:sldId id="424"/>
            <p14:sldId id="43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E34"/>
    <a:srgbClr val="FDFDFD"/>
    <a:srgbClr val="4E67C8"/>
    <a:srgbClr val="097054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93210" autoAdjust="0"/>
  </p:normalViewPr>
  <p:slideViewPr>
    <p:cSldViewPr snapToGrid="0">
      <p:cViewPr varScale="1">
        <p:scale>
          <a:sx n="66" d="100"/>
          <a:sy n="66" d="100"/>
        </p:scale>
        <p:origin x="480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10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69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002298" cy="351738"/>
          </a:xfrm>
          <a:prstGeom prst="rect">
            <a:avLst/>
          </a:prstGeom>
        </p:spPr>
        <p:txBody>
          <a:bodyPr vert="horz" lIns="92818" tIns="46409" rIns="92818" bIns="464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40" y="0"/>
            <a:ext cx="4002298" cy="351738"/>
          </a:xfrm>
          <a:prstGeom prst="rect">
            <a:avLst/>
          </a:prstGeom>
        </p:spPr>
        <p:txBody>
          <a:bodyPr vert="horz" lIns="92818" tIns="46409" rIns="92818" bIns="46409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658667"/>
            <a:ext cx="4002298" cy="351737"/>
          </a:xfrm>
          <a:prstGeom prst="rect">
            <a:avLst/>
          </a:prstGeom>
        </p:spPr>
        <p:txBody>
          <a:bodyPr vert="horz" lIns="92818" tIns="46409" rIns="92818" bIns="464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40" y="6658667"/>
            <a:ext cx="4002298" cy="351737"/>
          </a:xfrm>
          <a:prstGeom prst="rect">
            <a:avLst/>
          </a:prstGeom>
        </p:spPr>
        <p:txBody>
          <a:bodyPr vert="horz" lIns="92818" tIns="46409" rIns="92818" bIns="46409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002298" cy="351738"/>
          </a:xfrm>
          <a:prstGeom prst="rect">
            <a:avLst/>
          </a:prstGeom>
        </p:spPr>
        <p:txBody>
          <a:bodyPr vert="horz" lIns="92818" tIns="46409" rIns="92818" bIns="464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40" y="0"/>
            <a:ext cx="4002298" cy="351738"/>
          </a:xfrm>
          <a:prstGeom prst="rect">
            <a:avLst/>
          </a:prstGeom>
        </p:spPr>
        <p:txBody>
          <a:bodyPr vert="horz" lIns="92818" tIns="46409" rIns="92818" bIns="46409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18" tIns="46409" rIns="92818" bIns="4640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373756"/>
            <a:ext cx="7388860" cy="2366010"/>
          </a:xfrm>
          <a:prstGeom prst="rect">
            <a:avLst/>
          </a:prstGeom>
        </p:spPr>
        <p:txBody>
          <a:bodyPr vert="horz" lIns="92818" tIns="46409" rIns="92818" bIns="4640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658667"/>
            <a:ext cx="4002298" cy="351737"/>
          </a:xfrm>
          <a:prstGeom prst="rect">
            <a:avLst/>
          </a:prstGeom>
        </p:spPr>
        <p:txBody>
          <a:bodyPr vert="horz" lIns="92818" tIns="46409" rIns="92818" bIns="464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40" y="6658667"/>
            <a:ext cx="4002298" cy="351737"/>
          </a:xfrm>
          <a:prstGeom prst="rect">
            <a:avLst/>
          </a:prstGeom>
        </p:spPr>
        <p:txBody>
          <a:bodyPr vert="horz" lIns="92818" tIns="46409" rIns="92818" bIns="46409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95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9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7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8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 Sub </a:t>
            </a:r>
            <a:r>
              <a:rPr lang="en-US" sz="900" dirty="0" err="1"/>
              <a:t>AddProgressBar</a:t>
            </a:r>
            <a:r>
              <a:rPr lang="en-US" sz="900" dirty="0"/>
              <a:t>()</a:t>
            </a:r>
          </a:p>
          <a:p>
            <a:r>
              <a:rPr lang="en-US" sz="900" dirty="0"/>
              <a:t>    On Error Resume Next</a:t>
            </a:r>
          </a:p>
          <a:p>
            <a:r>
              <a:rPr lang="en-US" sz="900" dirty="0"/>
              <a:t>        With </a:t>
            </a:r>
            <a:r>
              <a:rPr lang="en-US" sz="900" dirty="0" err="1"/>
              <a:t>ActivePresentation</a:t>
            </a:r>
            <a:endParaRPr lang="en-US" sz="900" dirty="0"/>
          </a:p>
          <a:p>
            <a:r>
              <a:rPr lang="en-US" sz="900" dirty="0"/>
              <a:t>              For X = 1 To .</a:t>
            </a:r>
            <a:r>
              <a:rPr lang="en-US" sz="900" dirty="0" err="1"/>
              <a:t>Slides.Count</a:t>
            </a:r>
            <a:endParaRPr lang="en-US" sz="900" dirty="0"/>
          </a:p>
          <a:p>
            <a:r>
              <a:rPr lang="en-US" sz="900" dirty="0"/>
              <a:t>              .Slides(X).Shapes("PB").Delete</a:t>
            </a:r>
          </a:p>
          <a:p>
            <a:r>
              <a:rPr lang="en-US" sz="900" dirty="0"/>
              <a:t>              Set s = .Slides(X).</a:t>
            </a:r>
            <a:r>
              <a:rPr lang="en-US" sz="900" dirty="0" err="1"/>
              <a:t>Shapes.AddShape</a:t>
            </a:r>
            <a:r>
              <a:rPr lang="en-US" sz="900" dirty="0"/>
              <a:t>(</a:t>
            </a:r>
            <a:r>
              <a:rPr lang="en-US" sz="900" dirty="0" err="1"/>
              <a:t>msoShapeRectangle</a:t>
            </a:r>
            <a:r>
              <a:rPr lang="en-US" sz="900" dirty="0"/>
              <a:t>, _</a:t>
            </a:r>
          </a:p>
          <a:p>
            <a:r>
              <a:rPr lang="en-US" sz="900" dirty="0"/>
              <a:t>              45, .</a:t>
            </a:r>
            <a:r>
              <a:rPr lang="en-US" sz="900" dirty="0" err="1"/>
              <a:t>PageSetup.SlideHeight</a:t>
            </a:r>
            <a:r>
              <a:rPr lang="en-US" sz="900" dirty="0"/>
              <a:t> - 57, _</a:t>
            </a:r>
          </a:p>
          <a:p>
            <a:r>
              <a:rPr lang="en-US" sz="900" dirty="0"/>
              <a:t>              X * .</a:t>
            </a:r>
            <a:r>
              <a:rPr lang="en-US" sz="900" dirty="0" err="1"/>
              <a:t>PageSetup.SlideWidth</a:t>
            </a:r>
            <a:r>
              <a:rPr lang="en-US" sz="900" dirty="0"/>
              <a:t> / .</a:t>
            </a:r>
            <a:r>
              <a:rPr lang="en-US" sz="900" dirty="0" err="1"/>
              <a:t>Slides.Count</a:t>
            </a:r>
            <a:r>
              <a:rPr lang="en-US" sz="900" dirty="0"/>
              <a:t> - 17, 3)</a:t>
            </a:r>
          </a:p>
          <a:p>
            <a:r>
              <a:rPr lang="en-US" sz="900" dirty="0"/>
              <a:t>              </a:t>
            </a:r>
            <a:r>
              <a:rPr lang="en-US" sz="900" dirty="0" err="1"/>
              <a:t>s.Fill.ForeColor.RGB</a:t>
            </a:r>
            <a:r>
              <a:rPr lang="en-US" sz="900" dirty="0"/>
              <a:t> = RGB(78, 103, 200)</a:t>
            </a:r>
          </a:p>
          <a:p>
            <a:r>
              <a:rPr lang="en-US" sz="900" dirty="0"/>
              <a:t>              </a:t>
            </a:r>
            <a:r>
              <a:rPr lang="en-US" sz="900" dirty="0" err="1"/>
              <a:t>s.Name</a:t>
            </a:r>
            <a:r>
              <a:rPr lang="en-US" sz="900" dirty="0"/>
              <a:t> = "PB"</a:t>
            </a:r>
          </a:p>
          <a:p>
            <a:r>
              <a:rPr lang="en-US" sz="900" dirty="0"/>
              <a:t>              Next X:</a:t>
            </a:r>
          </a:p>
          <a:p>
            <a:r>
              <a:rPr lang="en-US" sz="900" dirty="0"/>
              <a:t>        End With</a:t>
            </a:r>
          </a:p>
          <a:p>
            <a:r>
              <a:rPr lang="en-US" sz="900" dirty="0"/>
              <a:t>End Sub</a:t>
            </a:r>
          </a:p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6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3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1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0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2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9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50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9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9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6CF8-8397-4D5D-8841-119D01158220}" type="datetime1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3B05-6DC7-4532-8543-C3C08CA57ACA}" type="datetime1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78208"/>
            <a:ext cx="9601200" cy="4438649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/>
            </a:lvl1pPr>
            <a:lvl2pPr marL="685800" indent="-411163">
              <a:buFont typeface="Wingdings" panose="05000000000000000000" pitchFamily="2" charset="2"/>
              <a:buChar char="§"/>
              <a:defRPr/>
            </a:lvl2pPr>
            <a:lvl3pPr marL="914400" indent="-407988">
              <a:buFont typeface="Arial" panose="020B0604020202020204" pitchFamily="34" charset="0"/>
              <a:buChar char="•"/>
              <a:defRPr/>
            </a:lvl3pPr>
            <a:lvl4pPr marL="731520" indent="0">
              <a:buFontTx/>
              <a:buNone/>
              <a:defRPr/>
            </a:lvl4pPr>
            <a:lvl5pPr marL="9636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79D9F-F816-D249-85A5-39AB58BC0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54370" y="6283990"/>
            <a:ext cx="6128030" cy="22243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1262"/>
            <a:ext cx="9601200" cy="11423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04950"/>
            <a:ext cx="9601200" cy="443864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158B-0A9D-4E42-9FC7-2A9FE391606B}" type="datetime1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2853"/>
            <a:ext cx="9601200" cy="11423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514474"/>
            <a:ext cx="4572000" cy="3810001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514474"/>
            <a:ext cx="4572000" cy="3810001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0DDE-ECEB-477B-A9BF-CD222440E314}" type="datetime1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FAD8-1C6A-487D-B2F6-A557C8093783}" type="datetime1">
              <a:rPr lang="en-US" smtClean="0"/>
              <a:t>11/28/2019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0867-2DBE-49A3-BAA1-7448FA9AA6D7}" type="datetime1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1FED-ECC8-41F6-8978-3909F28FD978}" type="datetime1">
              <a:rPr lang="en-US" smtClean="0"/>
              <a:t>11/28/2019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1AF35-15D5-47E1-96E4-9FC7CCD618CE}" type="datetime1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53BBFC3-D171-4E37-83D2-90EF279AD440}" type="datetime1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Bo.Yang@ucf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g2">
            <a:extLst>
              <a:ext uri="{FF2B5EF4-FFF2-40B4-BE49-F238E27FC236}">
                <a16:creationId xmlns:a16="http://schemas.microsoft.com/office/drawing/2014/main" id="{6B75F1A2-0F8F-4308-8648-3694950E9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"/>
          <a:stretch/>
        </p:blipFill>
        <p:spPr bwMode="auto">
          <a:xfrm>
            <a:off x="0" y="-13434"/>
            <a:ext cx="12192000" cy="687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0D1474-EF55-4790-A57D-7014265FE9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231" y="882231"/>
            <a:ext cx="11103207" cy="147600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  <a:spcAft>
                <a:spcPts val="10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UAV/Drone GIS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3845" y="3240462"/>
            <a:ext cx="10259980" cy="306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Bo Yang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zh-CN" b="1" u="sng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Bo.Yang@ucf.edu</a:t>
            </a:r>
            <a:endParaRPr lang="en-US" altLang="zh-CN" b="1" u="sng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="1" u="sng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CitizenScienceGis.org</a:t>
            </a:r>
            <a:endParaRPr lang="en-US" b="1" u="sng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Department of Sociology, University of Central Florida; 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Citizen Science GIS, University of Central Florida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UAV high resolution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UAV image stitching and processing </a:t>
            </a:r>
            <a:r>
              <a:rPr lang="en-US" altLang="zh-CN" dirty="0"/>
              <a:t>- Orthomosaic image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81" y="1453727"/>
            <a:ext cx="7839019" cy="50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UAV high resolution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UAV image stitching and processing </a:t>
            </a:r>
            <a:r>
              <a:rPr lang="en-US" altLang="zh-CN" dirty="0"/>
              <a:t>- DSM </a:t>
            </a:r>
            <a:r>
              <a:rPr lang="en-US" altLang="zh-CN" dirty="0" err="1"/>
              <a:t>hillshade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39" y="1476622"/>
            <a:ext cx="8106018" cy="52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0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altLang="zh-CN" dirty="0"/>
              <a:t>Multi-spectral and RGB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2" descr="This image has an empty alt attribute; its file name is NIR.jpg">
            <a:extLst>
              <a:ext uri="{FF2B5EF4-FFF2-40B4-BE49-F238E27FC236}">
                <a16:creationId xmlns:a16="http://schemas.microsoft.com/office/drawing/2014/main" id="{40271BCB-9B1D-45D9-A220-9F3D40AA9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9"/>
          <a:stretch/>
        </p:blipFill>
        <p:spPr bwMode="auto">
          <a:xfrm>
            <a:off x="49127" y="1029270"/>
            <a:ext cx="7022718" cy="469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g3">
            <a:extLst>
              <a:ext uri="{FF2B5EF4-FFF2-40B4-BE49-F238E27FC236}">
                <a16:creationId xmlns:a16="http://schemas.microsoft.com/office/drawing/2014/main" id="{B2A98D00-408C-46BB-B7D0-282183653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0" r="21250"/>
          <a:stretch/>
        </p:blipFill>
        <p:spPr bwMode="auto">
          <a:xfrm>
            <a:off x="7294324" y="1105320"/>
            <a:ext cx="4848549" cy="45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3AB4A7-ACFE-4EC2-BC0B-E78926F6585E}"/>
              </a:ext>
            </a:extLst>
          </p:cNvPr>
          <p:cNvSpPr/>
          <p:nvPr/>
        </p:nvSpPr>
        <p:spPr>
          <a:xfrm>
            <a:off x="1832349" y="5727588"/>
            <a:ext cx="227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Parrot multi-spectral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383BE6-14E1-4F5E-8C6D-9BC174558BB4}"/>
              </a:ext>
            </a:extLst>
          </p:cNvPr>
          <p:cNvSpPr/>
          <p:nvPr/>
        </p:nvSpPr>
        <p:spPr>
          <a:xfrm>
            <a:off x="9161394" y="5727588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DJI RGB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rebuchet MS" pitchFamily="34" charset="0"/>
              </a:rPr>
              <a:t>Normalized difference vegetation index (NDVI)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15015" y="1472832"/>
            <a:ext cx="4885044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NDVI could be calculated from the drone mapping imagery.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NDVI is utilized to analyze whether the area contains live green vegetation or not.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water bodies (from −0.0175 to −0.328)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Built environment (−0.019 to 0.060)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bare soil (−0.001 to 0.166).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dense vegetation (0.500 to 0.575)</a:t>
            </a:r>
          </a:p>
          <a:p>
            <a:endParaRPr lang="en-US" dirty="0"/>
          </a:p>
        </p:txBody>
      </p:sp>
      <p:pic>
        <p:nvPicPr>
          <p:cNvPr id="17" name="Picture 10" descr="This image has an empty alt attribute; its file name is ndvi.png">
            <a:extLst>
              <a:ext uri="{FF2B5EF4-FFF2-40B4-BE49-F238E27FC236}">
                <a16:creationId xmlns:a16="http://schemas.microsoft.com/office/drawing/2014/main" id="{7BFE2ED7-41B5-44A5-8C3E-F09AB43F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6" y="1219601"/>
            <a:ext cx="5965491" cy="44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7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UAV high resolution data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UAV image stitching and processing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6486" y="4852036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DEM </a:t>
            </a:r>
            <a:r>
              <a:rPr lang="en-US" b="1" dirty="0" err="1"/>
              <a:t>hillshade</a:t>
            </a:r>
            <a:r>
              <a:rPr lang="en-US" b="1" dirty="0"/>
              <a:t> (1 m)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0" y="4922392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3D View of DEM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29026"/>
            <a:ext cx="3804547" cy="31241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608999"/>
            <a:ext cx="5541079" cy="32737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804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7B41B8-1BA8-45E2-86B1-4A496F77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335" y="524893"/>
            <a:ext cx="4741718" cy="3146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EC4AEF-57D1-4ED9-8399-1A6F0673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44" y="601790"/>
            <a:ext cx="5295456" cy="26659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ACEED-67E8-4DCB-A557-04CBEC71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F09B10-2019-4C63-8559-FAEB6CEF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-201739"/>
            <a:ext cx="10396104" cy="803529"/>
          </a:xfrm>
        </p:spPr>
        <p:txBody>
          <a:bodyPr>
            <a:normAutofit/>
          </a:bodyPr>
          <a:lstStyle/>
          <a:p>
            <a:r>
              <a:rPr lang="en-US" altLang="zh-CN" dirty="0"/>
              <a:t> Outreach and community drone projects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2F51F3-E523-4225-8011-313EDEF3B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66" y="3344482"/>
            <a:ext cx="4092285" cy="2732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B8288-C0C8-467D-926B-4288B90B0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218" y="2890288"/>
            <a:ext cx="3629443" cy="3640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E05E72-DBF8-487E-8299-24C3D0218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001" y="3147759"/>
            <a:ext cx="4201510" cy="32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6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WordArt 2"/>
          <p:cNvSpPr>
            <a:spLocks noChangeArrowheads="1" noChangeShapeType="1" noTextEdit="1"/>
          </p:cNvSpPr>
          <p:nvPr/>
        </p:nvSpPr>
        <p:spPr bwMode="auto">
          <a:xfrm>
            <a:off x="1760461" y="604284"/>
            <a:ext cx="8807669" cy="1174265"/>
          </a:xfrm>
          <a:prstGeom prst="rect">
            <a:avLst/>
          </a:prstGeom>
        </p:spPr>
        <p:txBody>
          <a:bodyPr wrap="none" fromWordArt="1">
            <a:prstTxWarp prst="textDeflateBottom">
              <a:avLst>
                <a:gd name="adj" fmla="val 53125"/>
              </a:avLst>
            </a:prstTxWarp>
          </a:bodyPr>
          <a:lstStyle/>
          <a:p>
            <a:pPr eaLnBrk="0" hangingPunct="0"/>
            <a:r>
              <a:rPr lang="en-US" sz="3200" b="1" kern="1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/>
              </a:rPr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327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200095"/>
            <a:ext cx="9194822" cy="762485"/>
          </a:xfrm>
        </p:spPr>
        <p:txBody>
          <a:bodyPr/>
          <a:lstStyle/>
          <a:p>
            <a:pPr algn="ctr"/>
            <a:r>
              <a:rPr lang="en-US" dirty="0">
                <a:latin typeface="+mn-lt"/>
                <a:ea typeface="+mn-ea"/>
                <a:cs typeface="+mn-ea"/>
                <a:sym typeface="+mn-lt"/>
              </a:rPr>
              <a:t>Types of remote sensing data</a:t>
            </a:r>
          </a:p>
        </p:txBody>
      </p:sp>
      <p:pic>
        <p:nvPicPr>
          <p:cNvPr id="29" name="Picture 28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6" r="8251" b="27904"/>
          <a:stretch/>
        </p:blipFill>
        <p:spPr>
          <a:xfrm>
            <a:off x="912501" y="1409344"/>
            <a:ext cx="2676246" cy="3152491"/>
          </a:xfrm>
          <a:prstGeom prst="rect">
            <a:avLst/>
          </a:prstGeom>
        </p:spPr>
      </p:pic>
      <p:pic>
        <p:nvPicPr>
          <p:cNvPr id="30" name="Picture 2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89309"/>
            <a:ext cx="3595977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447800"/>
            <a:ext cx="3145845" cy="3020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4094" y="4561835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Satellite remote sensing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1497" y="4561835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Aerial remote sensing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0" y="4561835"/>
            <a:ext cx="2424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UAV remote sensing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8151" y="500915"/>
            <a:ext cx="1794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0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1" y="200095"/>
            <a:ext cx="5715000" cy="762485"/>
          </a:xfrm>
        </p:spPr>
        <p:txBody>
          <a:bodyPr/>
          <a:lstStyle/>
          <a:p>
            <a:r>
              <a:rPr lang="en-US" dirty="0"/>
              <a:t>Satellite remote sensing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51" y="500915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6775" y="5720396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Landsat NIR false color composition multi-spectral imagery 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5015B2-2815-C645-B579-1E0B614F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52600"/>
            <a:ext cx="5257800" cy="40343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Temporal revisiting cycle, historical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to obtain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Multi-spectral data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Moderate </a:t>
            </a:r>
            <a:r>
              <a:rPr lang="en-US" dirty="0">
                <a:sym typeface="+mn-lt"/>
              </a:rPr>
              <a:t>spatial resolution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Can’t obtain the target day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Cloud coverage</a:t>
            </a:r>
          </a:p>
          <a:p>
            <a:pPr>
              <a:lnSpc>
                <a:spcPct val="1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28807-3DA7-416C-9C81-6840386331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7" y="1127487"/>
            <a:ext cx="5816755" cy="447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1" y="200095"/>
            <a:ext cx="5715000" cy="762485"/>
          </a:xfrm>
        </p:spPr>
        <p:txBody>
          <a:bodyPr/>
          <a:lstStyle/>
          <a:p>
            <a:r>
              <a:rPr lang="en-US" dirty="0"/>
              <a:t>Aerial remote sensing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51" y="500915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6775" y="5720396"/>
            <a:ext cx="6900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OSIP aerial imagery NIR false color combination at 1 m resolution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4527615" cy="47291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5015B2-2815-C645-B579-1E0B614F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0" y="1414219"/>
            <a:ext cx="5257800" cy="40343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spatial resolution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Date can be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Multi-spectral, LiDAR, Thermal sensor optional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Expensive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Need pilot and plane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Long repeating cycle</a:t>
            </a:r>
          </a:p>
          <a:p>
            <a:pPr>
              <a:lnSpc>
                <a:spcPct val="1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56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1" y="200095"/>
            <a:ext cx="5715000" cy="762485"/>
          </a:xfrm>
        </p:spPr>
        <p:txBody>
          <a:bodyPr/>
          <a:lstStyle/>
          <a:p>
            <a:r>
              <a:rPr lang="en-US" dirty="0"/>
              <a:t>UAV remote sensing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51" y="500915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3806" y="544056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USGS Drone imagery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5015B2-2815-C645-B579-1E0B614F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0" y="1414219"/>
            <a:ext cx="5257800" cy="40343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spatial resolution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Real-time data acquiring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Cheap and convenient 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Accuracy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Image stitching and processing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Data validation</a:t>
            </a:r>
          </a:p>
          <a:p>
            <a:pPr>
              <a:lnSpc>
                <a:spcPct val="1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41" y="1341938"/>
            <a:ext cx="4510840" cy="40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9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52981" y="500915"/>
            <a:ext cx="6550248" cy="762485"/>
          </a:xfrm>
        </p:spPr>
        <p:txBody>
          <a:bodyPr/>
          <a:lstStyle/>
          <a:p>
            <a:r>
              <a:rPr lang="en-US" dirty="0"/>
              <a:t>Drone vs. satellite mapping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51" y="500915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E141B2-DDD7-46FF-98CB-4C36BE502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76" y="4604655"/>
            <a:ext cx="11949646" cy="1679134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rebuchet MS" pitchFamily="34" charset="0"/>
              </a:rPr>
              <a:t>In addition to providing spectacular photos and videos for their aesthetic value, drone imagery can complement satellite imagery to improve scientific analysis and resource management. </a:t>
            </a:r>
          </a:p>
          <a:p>
            <a:r>
              <a:rPr lang="en-US" dirty="0">
                <a:latin typeface="Trebuchet MS" pitchFamily="34" charset="0"/>
              </a:rPr>
              <a:t>Drones have the power to obtain real-time, high-resolution images, as well as footage features.</a:t>
            </a:r>
          </a:p>
          <a:p>
            <a:r>
              <a:rPr lang="en-US" dirty="0">
                <a:latin typeface="Trebuchet MS" pitchFamily="34" charset="0"/>
              </a:rPr>
              <a:t>You can see how the drone image (right) is more clear and up-to-date than the satellite imagery (left). </a:t>
            </a:r>
            <a:endParaRPr lang="en-US" dirty="0"/>
          </a:p>
        </p:txBody>
      </p:sp>
      <p:pic>
        <p:nvPicPr>
          <p:cNvPr id="10" name="Picture 4" descr="fg1">
            <a:extLst>
              <a:ext uri="{FF2B5EF4-FFF2-40B4-BE49-F238E27FC236}">
                <a16:creationId xmlns:a16="http://schemas.microsoft.com/office/drawing/2014/main" id="{B83D848A-BD95-499D-A345-13C239F65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6" y="1463801"/>
            <a:ext cx="5866493" cy="31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g2">
            <a:extLst>
              <a:ext uri="{FF2B5EF4-FFF2-40B4-BE49-F238E27FC236}">
                <a16:creationId xmlns:a16="http://schemas.microsoft.com/office/drawing/2014/main" id="{CF680F4A-D4DB-4533-BD23-EBEB29C9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33" y="1463800"/>
            <a:ext cx="6016689" cy="31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1" y="1195821"/>
            <a:ext cx="2205731" cy="73159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DJI phantom 4 Pro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48181" y="200095"/>
            <a:ext cx="5715000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UAVs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51" y="500915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Materials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C:\Users\hao23\AppData\Local\Microsoft\Windows\INetCache\Content.Word\WeChat Image_20170802140754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11542" r="6019" b="8272"/>
          <a:stretch/>
        </p:blipFill>
        <p:spPr bwMode="auto">
          <a:xfrm>
            <a:off x="304801" y="1992259"/>
            <a:ext cx="3631334" cy="24407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048482" y="1456765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Parrot </a:t>
            </a:r>
            <a:r>
              <a:rPr lang="en-US" dirty="0"/>
              <a:t>Bluegrass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905000"/>
            <a:ext cx="3648139" cy="2523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8713226" y="1456765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DJI </a:t>
            </a:r>
            <a:r>
              <a:rPr lang="en-US" dirty="0" err="1"/>
              <a:t>Matrice</a:t>
            </a:r>
            <a:r>
              <a:rPr lang="en-US" dirty="0"/>
              <a:t> 600 Pro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2730" y="4648200"/>
            <a:ext cx="325867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Budget: $3000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Fly time: 28 min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Payload: 600g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800" y="4634753"/>
            <a:ext cx="325867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Budget: $5000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Fly time: 26 min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Payload: 500g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63181" y="4648200"/>
            <a:ext cx="325867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Budget: $8000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Fly time: 42 min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Payload: 1000g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D35FB-DB6B-448A-9432-718B83860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313" y="2208157"/>
            <a:ext cx="3648140" cy="20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5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48181" y="200095"/>
            <a:ext cx="5715000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Drone image processing tools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51" y="500915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Materials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097" y="1145709"/>
            <a:ext cx="4235585" cy="443864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b="1" dirty="0"/>
              <a:t>Esri Drone2Map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Orthomosaic Imagery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Ground Control Points (GCPs)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Elevation products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3D Imagery Products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04" y="3782715"/>
            <a:ext cx="3724275" cy="21240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D4B5C7-FE26-46D9-A851-7A8FF37BECCF}"/>
              </a:ext>
            </a:extLst>
          </p:cNvPr>
          <p:cNvSpPr txBox="1">
            <a:spLocks/>
          </p:cNvSpPr>
          <p:nvPr/>
        </p:nvSpPr>
        <p:spPr>
          <a:xfrm>
            <a:off x="4241136" y="1160202"/>
            <a:ext cx="5930385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b="1" dirty="0"/>
              <a:t>Pix4D Mapper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Purely from images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Machine-learning algorithm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Point cloud classification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Camera self-calibration </a:t>
            </a:r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A739C-48E4-477E-9985-08FAB386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73" y="3782715"/>
            <a:ext cx="3600450" cy="2276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609EBD-0D55-4AC7-9997-5B13D05D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911" y="3798198"/>
            <a:ext cx="3638209" cy="226099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DABA8C-4FC0-4DC3-AFFC-C092B30F5859}"/>
              </a:ext>
            </a:extLst>
          </p:cNvPr>
          <p:cNvSpPr txBox="1">
            <a:spLocks/>
          </p:cNvSpPr>
          <p:nvPr/>
        </p:nvSpPr>
        <p:spPr>
          <a:xfrm>
            <a:off x="7650335" y="1103640"/>
            <a:ext cx="5930385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b="1" dirty="0" err="1"/>
              <a:t>Agisoft</a:t>
            </a:r>
            <a:r>
              <a:rPr lang="en-US" b="1" dirty="0"/>
              <a:t> </a:t>
            </a:r>
            <a:r>
              <a:rPr lang="en-US" b="1" dirty="0" err="1"/>
              <a:t>PhotoScan</a:t>
            </a:r>
            <a:endParaRPr lang="en-US" b="1" dirty="0"/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Georeferenced </a:t>
            </a:r>
            <a:r>
              <a:rPr lang="en-US" dirty="0" err="1"/>
              <a:t>orthomosaic</a:t>
            </a:r>
            <a:r>
              <a:rPr lang="en-US" dirty="0"/>
              <a:t> export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Photogrammetric triangulation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Dense point cloud: </a:t>
            </a:r>
          </a:p>
          <a:p>
            <a:pPr marL="274637" lvl="1" indent="0">
              <a:lnSpc>
                <a:spcPct val="150000"/>
              </a:lnSpc>
              <a:spcBef>
                <a:spcPts val="400"/>
              </a:spcBef>
              <a:buNone/>
            </a:pPr>
            <a:r>
              <a:rPr lang="en-US" dirty="0"/>
              <a:t>	editing and classification</a:t>
            </a:r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6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26011" y="305652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UAV high resolution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886689" y="4066387"/>
            <a:ext cx="4352811" cy="21279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/>
              <a:t>Flying plan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GCPs and fly path</a:t>
            </a:r>
            <a:endParaRPr lang="da-DK" sz="1800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299250"/>
            <a:ext cx="4191000" cy="2557994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DF875-85E5-4164-B0D3-21F32122D8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70" r="23299"/>
          <a:stretch/>
        </p:blipFill>
        <p:spPr>
          <a:xfrm>
            <a:off x="235670" y="1602557"/>
            <a:ext cx="6429999" cy="38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9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1151</Words>
  <Application>Microsoft Office PowerPoint</Application>
  <PresentationFormat>Widescreen</PresentationFormat>
  <Paragraphs>179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Tahoma</vt:lpstr>
      <vt:lpstr>Times New Roman</vt:lpstr>
      <vt:lpstr>Trebuchet MS</vt:lpstr>
      <vt:lpstr>Wingdings</vt:lpstr>
      <vt:lpstr>Diamond Grid 16x9</vt:lpstr>
      <vt:lpstr>UAV/Drone GIS processing</vt:lpstr>
      <vt:lpstr>Types of remote sensing data</vt:lpstr>
      <vt:lpstr>Satellite remote sensing</vt:lpstr>
      <vt:lpstr>Aerial remote sensing</vt:lpstr>
      <vt:lpstr>UAV remote sensing</vt:lpstr>
      <vt:lpstr>Drone vs. satellite mapping</vt:lpstr>
      <vt:lpstr>PowerPoint Presentation</vt:lpstr>
      <vt:lpstr>PowerPoint Presentation</vt:lpstr>
      <vt:lpstr>UAV high resolution data</vt:lpstr>
      <vt:lpstr>UAV high resolution data</vt:lpstr>
      <vt:lpstr>UAV high resolution data</vt:lpstr>
      <vt:lpstr>Multi-spectral and RGB data</vt:lpstr>
      <vt:lpstr>Normalized difference vegetation index (NDVI)</vt:lpstr>
      <vt:lpstr>UAV high resolution data</vt:lpstr>
      <vt:lpstr> Outreach and community drone projects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2019-06-07T02:09:14Z</dcterms:created>
  <dcterms:modified xsi:type="dcterms:W3CDTF">2019-11-29T02:43:22Z</dcterms:modified>
</cp:coreProperties>
</file>